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EF27-6B59-4A44-B140-190BF5DEC46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B5-3762-4415-96FF-F50C5C5A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1917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Cardiovascular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cardiovascular physical examination is divided into four categories:</a:t>
            </a:r>
          </a:p>
          <a:p>
            <a:pPr algn="just">
              <a:buNone/>
            </a:pPr>
            <a:r>
              <a:rPr lang="en-US" dirty="0"/>
              <a:t>1. Global examination of the patient for signs of </a:t>
            </a:r>
            <a:r>
              <a:rPr lang="en-US" dirty="0" smtClean="0"/>
              <a:t>cardiovascular disease </a:t>
            </a:r>
            <a:r>
              <a:rPr lang="en-US" dirty="0"/>
              <a:t>(CVD) and a review of all body systems.</a:t>
            </a:r>
          </a:p>
          <a:p>
            <a:pPr algn="just">
              <a:buNone/>
            </a:pPr>
            <a:r>
              <a:rPr lang="en-US" dirty="0"/>
              <a:t>2. Observation and assessment of physical findings (e.g., </a:t>
            </a:r>
            <a:r>
              <a:rPr lang="en-US" dirty="0" smtClean="0"/>
              <a:t>jugular venous </a:t>
            </a:r>
            <a:r>
              <a:rPr lang="en-US" dirty="0"/>
              <a:t>pressure).</a:t>
            </a:r>
          </a:p>
          <a:p>
            <a:pPr algn="just">
              <a:buNone/>
            </a:pPr>
            <a:r>
              <a:rPr lang="en-US" dirty="0"/>
              <a:t>3. Measurement of parameters of CVD function (pulse, </a:t>
            </a:r>
            <a:r>
              <a:rPr lang="en-US" dirty="0" smtClean="0"/>
              <a:t>blood pressure</a:t>
            </a:r>
            <a:r>
              <a:rPr lang="en-US" dirty="0"/>
              <a:t>).</a:t>
            </a:r>
          </a:p>
          <a:p>
            <a:pPr algn="just">
              <a:buNone/>
            </a:pPr>
            <a:r>
              <a:rPr lang="en-US" dirty="0"/>
              <a:t>4. Auscultation, percussion, and palpation of the chest </a:t>
            </a:r>
            <a:r>
              <a:rPr lang="en-US" dirty="0" smtClean="0"/>
              <a:t>and related </a:t>
            </a:r>
            <a:r>
              <a:rPr lang="en-US" dirty="0"/>
              <a:t>cardiac structures.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Heart rate is described by both rate and rhythm.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healthy individuals, the heart rate is usually assessed by counting the pulse for 15 seconds and multiplying by 4.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patients with irregular rhythms, the pulse should be taken over an extended period, approximately 1 to 2 minutes, to try to determine the patient’s average pulse and rhythm.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Arterial pulses are an accurate measure of the ventricular rate in healthy persons with good ventricular function.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patients with a rapid ventricular rate—because of </a:t>
            </a:r>
            <a:r>
              <a:rPr lang="en-US" dirty="0" err="1" smtClean="0"/>
              <a:t>supraventricular</a:t>
            </a:r>
            <a:r>
              <a:rPr lang="en-US" dirty="0" smtClean="0"/>
              <a:t> tachyarrhythmias such as </a:t>
            </a:r>
            <a:r>
              <a:rPr lang="en-US" dirty="0" err="1" smtClean="0"/>
              <a:t>atrial</a:t>
            </a:r>
            <a:r>
              <a:rPr lang="en-US" dirty="0" smtClean="0"/>
              <a:t> flutter or fibrillation or rapid ventricular rates (e.g., ventricular tachycardia or premature ventricular beats)—extremity pulses (e.g., radial pulse) may be considerably slower than the true ventricular rate.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 more accurate ventricular rate is determined by listening to the ventricles with the stethoscope (usually at the apex) or counting from an electrocardiogram (ECG).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TESTING MODALITIES:</a:t>
            </a:r>
          </a:p>
          <a:p>
            <a:pPr>
              <a:buNone/>
            </a:pPr>
            <a:r>
              <a:rPr lang="en-US" dirty="0" smtClean="0"/>
              <a:t>1- CHEST RADIOGRAPHY:</a:t>
            </a:r>
          </a:p>
          <a:p>
            <a:pPr algn="just"/>
            <a:r>
              <a:rPr lang="en-US" dirty="0" smtClean="0"/>
              <a:t>It gives global information about position and size of the heart and chambers and surrounding anatomy.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standard chest radiographs for evaluation of lungs and heart are standing </a:t>
            </a:r>
            <a:r>
              <a:rPr lang="en-US" dirty="0" err="1" smtClean="0"/>
              <a:t>posteroanterior</a:t>
            </a:r>
            <a:r>
              <a:rPr lang="en-US" dirty="0" smtClean="0"/>
              <a:t> and lateral views taken at maximal inspiration.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posteroanterior</a:t>
            </a:r>
            <a:r>
              <a:rPr lang="en-US" dirty="0" smtClean="0"/>
              <a:t> view chest radiograph outlines the superior vena cava, right atrium on the right and left sides, aortic knob, main pulmonary artery, left </a:t>
            </a:r>
            <a:r>
              <a:rPr lang="en-US" dirty="0" err="1" smtClean="0"/>
              <a:t>atrial</a:t>
            </a:r>
            <a:r>
              <a:rPr lang="en-US" dirty="0" smtClean="0"/>
              <a:t> appendage (especially if enlarged), and left ventricle.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the lateral view, the chest radiograph visualizes the right ventricle, inferior vena cava, and left ventricle.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These structures are visualized as shadows of differing density rather than discrete structures.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2- ELECTROCARDIOGRAM:</a:t>
            </a:r>
          </a:p>
          <a:p>
            <a:pPr algn="just"/>
            <a:r>
              <a:rPr lang="en-US" dirty="0" smtClean="0"/>
              <a:t>Measurement of electrical activity in the heart, now known as the ECG, was introduced about 75 years ago by Willem Einthoven.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its simplest interpretation, the ECG characterizes rhythms and conduction abnormalities.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However, the ECG also provides, by inference, information about the anatomy and structures of the heart, </a:t>
            </a:r>
            <a:r>
              <a:rPr lang="en-US" dirty="0" err="1" smtClean="0"/>
              <a:t>pathophysiologic</a:t>
            </a:r>
            <a:r>
              <a:rPr lang="en-US" dirty="0" smtClean="0"/>
              <a:t> changes, and </a:t>
            </a:r>
            <a:r>
              <a:rPr lang="en-US" dirty="0" err="1" smtClean="0"/>
              <a:t>hemodynamics</a:t>
            </a:r>
            <a:r>
              <a:rPr lang="en-US" dirty="0" smtClean="0"/>
              <a:t> of the CVD system.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ECG abnormalities are often the earliest sign of adverse drug effects, ischemia, and electrolyte abnormalities.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ECG can be used to evaluate ischemia following angioplasty or other surgical interventions and to monitor responses to </a:t>
            </a:r>
            <a:r>
              <a:rPr lang="en-US" dirty="0" err="1" smtClean="0"/>
              <a:t>antiarrhythmic</a:t>
            </a:r>
            <a:r>
              <a:rPr lang="en-US" dirty="0" smtClean="0"/>
              <a:t> agents or in patients receiving drugs with potential cardiac effects.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Drugs That May Affect the Electrocardiogram</a:t>
            </a:r>
          </a:p>
          <a:p>
            <a:r>
              <a:rPr lang="en-US" dirty="0" err="1" smtClean="0"/>
              <a:t>Digoxin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Pentamidine</a:t>
            </a:r>
            <a:endParaRPr lang="en-US" dirty="0" smtClean="0"/>
          </a:p>
          <a:p>
            <a:r>
              <a:rPr lang="en-US" dirty="0" err="1" smtClean="0"/>
              <a:t>Antiarrhythmics</a:t>
            </a:r>
            <a:r>
              <a:rPr lang="en-US" dirty="0" smtClean="0"/>
              <a:t>—classes I–IV </a:t>
            </a:r>
          </a:p>
          <a:p>
            <a:r>
              <a:rPr lang="en-US" dirty="0" smtClean="0"/>
              <a:t>Lithium</a:t>
            </a:r>
          </a:p>
          <a:p>
            <a:r>
              <a:rPr lang="en-US" dirty="0" err="1" smtClean="0"/>
              <a:t>Tricyclic</a:t>
            </a:r>
            <a:r>
              <a:rPr lang="en-US" dirty="0" smtClean="0"/>
              <a:t> antidepressants </a:t>
            </a:r>
          </a:p>
          <a:p>
            <a:r>
              <a:rPr lang="en-US" dirty="0" err="1" smtClean="0"/>
              <a:t>Catecholamines</a:t>
            </a:r>
            <a:r>
              <a:rPr lang="en-US" dirty="0" smtClean="0"/>
              <a:t> (e.g., dopamine, </a:t>
            </a:r>
            <a:r>
              <a:rPr lang="en-US" dirty="0" err="1" smtClean="0"/>
              <a:t>albuterol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H1 antagonists </a:t>
            </a:r>
          </a:p>
          <a:p>
            <a:r>
              <a:rPr lang="en-US" dirty="0" smtClean="0"/>
              <a:t>Diuretics (electrolyte abnormalities)</a:t>
            </a:r>
          </a:p>
          <a:p>
            <a:r>
              <a:rPr lang="en-US" dirty="0" err="1" smtClean="0"/>
              <a:t>Methylxanthines</a:t>
            </a:r>
            <a:endParaRPr lang="en-US" dirty="0" smtClean="0"/>
          </a:p>
          <a:p>
            <a:r>
              <a:rPr lang="en-US" dirty="0" smtClean="0"/>
              <a:t>Doxorubicin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792961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careful patient history and physical examination are </a:t>
            </a:r>
            <a:r>
              <a:rPr lang="en-US" dirty="0" smtClean="0"/>
              <a:t>extremely important </a:t>
            </a:r>
            <a:r>
              <a:rPr lang="en-US" dirty="0"/>
              <a:t>in diagnosing cardiovascular disease and </a:t>
            </a:r>
            <a:r>
              <a:rPr lang="en-US" dirty="0" smtClean="0"/>
              <a:t>should be </a:t>
            </a:r>
            <a:r>
              <a:rPr lang="en-US" dirty="0"/>
              <a:t>done prior to any test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Heart sounds and heart murmurs are important in </a:t>
            </a:r>
            <a:r>
              <a:rPr lang="en-US" dirty="0" smtClean="0"/>
              <a:t>identifying heart </a:t>
            </a:r>
            <a:r>
              <a:rPr lang="en-US" dirty="0"/>
              <a:t>valve abnormalities and other structural cardiac defects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Elevated jugular venous pressure is an important sign of </a:t>
            </a:r>
            <a:r>
              <a:rPr lang="en-US" dirty="0" smtClean="0"/>
              <a:t>heart failure </a:t>
            </a:r>
            <a:r>
              <a:rPr lang="en-US" dirty="0"/>
              <a:t>and may be used to assess severity and response </a:t>
            </a:r>
            <a:r>
              <a:rPr lang="en-US" dirty="0" smtClean="0"/>
              <a:t>to therapy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Electrocardiography is useful for determining rhythm </a:t>
            </a:r>
            <a:r>
              <a:rPr lang="en-US" dirty="0" smtClean="0"/>
              <a:t>disturbances (</a:t>
            </a:r>
            <a:r>
              <a:rPr lang="en-US" dirty="0" err="1" smtClean="0"/>
              <a:t>tachy</a:t>
            </a:r>
            <a:r>
              <a:rPr lang="en-US" dirty="0" smtClean="0"/>
              <a:t>- </a:t>
            </a:r>
            <a:r>
              <a:rPr lang="en-US" dirty="0"/>
              <a:t>or </a:t>
            </a:r>
            <a:r>
              <a:rPr lang="en-US" dirty="0" err="1"/>
              <a:t>bradyarrhythmias</a:t>
            </a:r>
            <a:r>
              <a:rPr lang="en-US" dirty="0"/>
              <a:t>) and changes in </a:t>
            </a:r>
            <a:r>
              <a:rPr lang="en-US" dirty="0" smtClean="0"/>
              <a:t>ventricular and </a:t>
            </a:r>
            <a:r>
              <a:rPr lang="en-US" dirty="0" err="1"/>
              <a:t>atrial</a:t>
            </a:r>
            <a:r>
              <a:rPr lang="en-US" dirty="0"/>
              <a:t> size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Exercise stress testing provides important information </a:t>
            </a:r>
            <a:r>
              <a:rPr lang="en-US" dirty="0" smtClean="0"/>
              <a:t>concerning the </a:t>
            </a:r>
            <a:r>
              <a:rPr lang="en-US" dirty="0"/>
              <a:t>likelihood and severity of coronary artery </a:t>
            </a:r>
            <a:r>
              <a:rPr lang="en-US" dirty="0" smtClean="0"/>
              <a:t>disease; changes </a:t>
            </a:r>
            <a:r>
              <a:rPr lang="en-US" dirty="0"/>
              <a:t>in the electrocardiogram, blood pressure, and </a:t>
            </a:r>
            <a:r>
              <a:rPr lang="en-US" dirty="0" smtClean="0"/>
              <a:t>heart rate </a:t>
            </a:r>
            <a:r>
              <a:rPr lang="en-US" dirty="0"/>
              <a:t>are used to assess the response to exercise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Cardiac catheterization and angiography are used to </a:t>
            </a:r>
            <a:r>
              <a:rPr lang="en-US" dirty="0" smtClean="0"/>
              <a:t>assess coronary </a:t>
            </a:r>
            <a:r>
              <a:rPr lang="en-US" dirty="0"/>
              <a:t>anatomy and ventricular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Every 36 seconds 1 person dies from cardiovascular disease and </a:t>
            </a:r>
            <a:r>
              <a:rPr lang="en-US" dirty="0" smtClean="0"/>
              <a:t>each day </a:t>
            </a:r>
            <a:r>
              <a:rPr lang="en-US" dirty="0"/>
              <a:t>about 2,500 people die in the United States.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Cardiovascular disease </a:t>
            </a:r>
            <a:r>
              <a:rPr lang="en-US" dirty="0"/>
              <a:t>exceeds the next four leading causes of death </a:t>
            </a:r>
            <a:r>
              <a:rPr lang="en-US" dirty="0" smtClean="0"/>
              <a:t>combined (cancer</a:t>
            </a:r>
            <a:r>
              <a:rPr lang="en-US" dirty="0"/>
              <a:t>, lung disease, accidents, and diabetes</a:t>
            </a:r>
            <a:r>
              <a:rPr lang="en-US" dirty="0" smtClean="0"/>
              <a:t>).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Another important factor </a:t>
            </a:r>
            <a:r>
              <a:rPr lang="en-US" dirty="0"/>
              <a:t>in cardiovascular disease is that greater than 60% of </a:t>
            </a:r>
            <a:r>
              <a:rPr lang="en-US" dirty="0" smtClean="0"/>
              <a:t>unexpected cardiac </a:t>
            </a:r>
            <a:r>
              <a:rPr lang="en-US" dirty="0"/>
              <a:t>deaths occur without prior history of heart </a:t>
            </a:r>
            <a:r>
              <a:rPr lang="en-US" dirty="0" smtClean="0"/>
              <a:t>disease and </a:t>
            </a:r>
            <a:r>
              <a:rPr lang="en-US" dirty="0"/>
              <a:t>70% of patients having a myocardial infarction have </a:t>
            </a:r>
            <a:r>
              <a:rPr lang="en-US" dirty="0" smtClean="0"/>
              <a:t>coronary artery </a:t>
            </a:r>
            <a:r>
              <a:rPr lang="en-US" dirty="0"/>
              <a:t>blockages of about 40% to 60</a:t>
            </a:r>
            <a:r>
              <a:rPr lang="en-US" dirty="0" smtClean="0"/>
              <a:t>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25" y="600075"/>
            <a:ext cx="714375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A comprehensive history is the cornerstone of a </a:t>
            </a:r>
            <a:r>
              <a:rPr lang="en-US" dirty="0" smtClean="0"/>
              <a:t>cardiovascular workup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value of the history depends on the clinician’s ability </a:t>
            </a:r>
            <a:r>
              <a:rPr lang="en-US" dirty="0" smtClean="0"/>
              <a:t>to elicit </a:t>
            </a:r>
            <a:r>
              <a:rPr lang="en-US" dirty="0"/>
              <a:t>relevant information.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Family </a:t>
            </a:r>
            <a:r>
              <a:rPr lang="en-US" dirty="0"/>
              <a:t>history is very important </a:t>
            </a:r>
            <a:r>
              <a:rPr lang="en-US" dirty="0" smtClean="0"/>
              <a:t>because of </a:t>
            </a:r>
            <a:r>
              <a:rPr lang="en-US" dirty="0"/>
              <a:t>the genetic links involved in many cardiovascular diseases </a:t>
            </a:r>
            <a:r>
              <a:rPr lang="en-US" dirty="0" smtClean="0"/>
              <a:t>from early </a:t>
            </a:r>
            <a:r>
              <a:rPr lang="en-US" dirty="0"/>
              <a:t>myocardial infarction, strokes, diabetes, </a:t>
            </a:r>
            <a:r>
              <a:rPr lang="en-US" dirty="0" err="1"/>
              <a:t>valvular</a:t>
            </a:r>
            <a:r>
              <a:rPr lang="en-US" dirty="0"/>
              <a:t> heart </a:t>
            </a:r>
            <a:r>
              <a:rPr lang="en-US" dirty="0" smtClean="0"/>
              <a:t>disease, hypertension </a:t>
            </a:r>
            <a:r>
              <a:rPr lang="en-US" dirty="0"/>
              <a:t>and familial hypercholesterolemia.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elements of </a:t>
            </a:r>
            <a:r>
              <a:rPr lang="en-US" dirty="0" smtClean="0"/>
              <a:t>a comprehensive </a:t>
            </a:r>
            <a:r>
              <a:rPr lang="en-US" dirty="0"/>
              <a:t>history include the chief complaint, present </a:t>
            </a:r>
            <a:r>
              <a:rPr lang="en-US" dirty="0" smtClean="0"/>
              <a:t>problems, past </a:t>
            </a:r>
            <a:r>
              <a:rPr lang="en-US" dirty="0"/>
              <a:t>medical history, review of systems, and social history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Ischemic heart disease is the most common cardiovascular </a:t>
            </a:r>
            <a:r>
              <a:rPr lang="en-US" dirty="0" smtClean="0"/>
              <a:t>disease seen </a:t>
            </a:r>
            <a:r>
              <a:rPr lang="en-US" dirty="0"/>
              <a:t>in clinical practice.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focus on chest pain history is very </a:t>
            </a:r>
            <a:r>
              <a:rPr lang="en-US" dirty="0" smtClean="0"/>
              <a:t>important.</a:t>
            </a:r>
            <a:r>
              <a:rPr lang="en-US" dirty="0"/>
              <a:t> The clinical syndrome of angina is frequently described </a:t>
            </a:r>
            <a:r>
              <a:rPr lang="en-US" dirty="0" smtClean="0"/>
              <a:t>by patients </a:t>
            </a:r>
            <a:r>
              <a:rPr lang="en-US" dirty="0"/>
              <a:t>as a discomfort from chest ache, pain, or pressure, to dull </a:t>
            </a:r>
            <a:r>
              <a:rPr lang="en-US" dirty="0" smtClean="0"/>
              <a:t>pain in </a:t>
            </a:r>
            <a:r>
              <a:rPr lang="en-US" dirty="0"/>
              <a:t>the jaw, back, shoulder, or either arm.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Symptoms of angina can occur in </a:t>
            </a:r>
            <a:r>
              <a:rPr lang="en-US" dirty="0" smtClean="0"/>
              <a:t>patients with </a:t>
            </a:r>
            <a:r>
              <a:rPr lang="en-US" dirty="0" err="1"/>
              <a:t>noncardiac</a:t>
            </a:r>
            <a:r>
              <a:rPr lang="en-US" dirty="0"/>
              <a:t> conditions such as gastrointestinal (esophageal), </a:t>
            </a:r>
            <a:r>
              <a:rPr lang="en-US" dirty="0" smtClean="0"/>
              <a:t>chest wall</a:t>
            </a:r>
            <a:r>
              <a:rPr lang="en-US" dirty="0"/>
              <a:t>, or pulmonary </a:t>
            </a:r>
            <a:r>
              <a:rPr lang="en-US" dirty="0" smtClean="0"/>
              <a:t>disease.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Based on the history, classify the patient’s </a:t>
            </a:r>
            <a:r>
              <a:rPr lang="en-US" dirty="0" smtClean="0"/>
              <a:t>symptoms.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Three </a:t>
            </a:r>
            <a:r>
              <a:rPr lang="en-US" dirty="0"/>
              <a:t>characteristics to consider are (a) whether the </a:t>
            </a:r>
            <a:r>
              <a:rPr lang="en-US" dirty="0" err="1"/>
              <a:t>substernal</a:t>
            </a:r>
            <a:r>
              <a:rPr lang="en-US" dirty="0"/>
              <a:t> </a:t>
            </a:r>
            <a:r>
              <a:rPr lang="en-US" dirty="0" smtClean="0"/>
              <a:t>chest discomfort </a:t>
            </a:r>
            <a:r>
              <a:rPr lang="en-US" dirty="0"/>
              <a:t>has a classic quality and duration that is (b) provoked </a:t>
            </a:r>
            <a:r>
              <a:rPr lang="en-US" dirty="0" smtClean="0"/>
              <a:t>by exertion </a:t>
            </a:r>
            <a:r>
              <a:rPr lang="en-US" dirty="0"/>
              <a:t>or emotional stress and (c) relieved by rest or nitroglycerin.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669130"/>
            <a:ext cx="8001056" cy="568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947</Words>
  <Application>Microsoft Office PowerPoint</Application>
  <PresentationFormat>On-screen Show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Cardiovascular Testing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Testing</dc:title>
  <dc:creator>علي</dc:creator>
  <cp:lastModifiedBy>علي</cp:lastModifiedBy>
  <cp:revision>14</cp:revision>
  <dcterms:created xsi:type="dcterms:W3CDTF">2013-10-01T19:34:35Z</dcterms:created>
  <dcterms:modified xsi:type="dcterms:W3CDTF">2013-10-02T08:02:28Z</dcterms:modified>
</cp:coreProperties>
</file>